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8" r:id="rId4"/>
    <p:sldId id="269" r:id="rId5"/>
    <p:sldId id="261" r:id="rId6"/>
    <p:sldId id="272" r:id="rId7"/>
    <p:sldId id="273" r:id="rId8"/>
    <p:sldId id="274" r:id="rId9"/>
    <p:sldId id="271" r:id="rId10"/>
    <p:sldId id="265" r:id="rId11"/>
  </p:sldIdLst>
  <p:sldSz cx="6858000" cy="9906000" type="A4"/>
  <p:notesSz cx="6669088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  <a:srgbClr val="000066"/>
    <a:srgbClr val="990000"/>
    <a:srgbClr val="3333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953" autoAdjust="0"/>
  </p:normalViewPr>
  <p:slideViewPr>
    <p:cSldViewPr>
      <p:cViewPr>
        <p:scale>
          <a:sx n="60" d="100"/>
          <a:sy n="60" d="100"/>
        </p:scale>
        <p:origin x="-2094" y="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6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C687-61DB-4054-BB19-5964F7D8203E}" type="datetimeFigureOut">
              <a:rPr lang="en-US"/>
              <a:pPr>
                <a:defRPr/>
              </a:pPr>
              <a:t>2/5/2016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37E7-E044-471F-B2AA-3B29673CF67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AFB0-CDC0-4471-959F-4836145F831B}" type="datetimeFigureOut">
              <a:rPr lang="en-US"/>
              <a:pPr>
                <a:defRPr/>
              </a:pPr>
              <a:t>2/5/2016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9C122-F467-438F-A824-CFC55B6E75B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96704"/>
            <a:ext cx="1671638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7" y="396704"/>
            <a:ext cx="4900613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102DD-7201-4271-8F48-D5BBF3FB5748}" type="datetimeFigureOut">
              <a:rPr lang="en-US"/>
              <a:pPr>
                <a:defRPr/>
              </a:pPr>
              <a:t>2/5/2016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8702-7655-4AC2-A0BA-EC17652C4BB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7415-0B8D-4DF6-ADB8-EA76D1DD2D4B}" type="datetimeFigureOut">
              <a:rPr lang="en-US"/>
              <a:pPr>
                <a:defRPr/>
              </a:pPr>
              <a:t>2/5/2016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447F-2AA4-44F9-8083-F68B2C4E24B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8DA0-6F14-4D46-89DE-26DEE127EA6D}" type="datetimeFigureOut">
              <a:rPr lang="en-US"/>
              <a:pPr>
                <a:defRPr/>
              </a:pPr>
              <a:t>2/5/2016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9782-B559-45A2-9E60-2EE57986D0C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7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2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5DEE4-8E9B-49E6-A7EC-9E1885E08E7D}" type="datetimeFigureOut">
              <a:rPr lang="en-US"/>
              <a:pPr>
                <a:defRPr/>
              </a:pPr>
              <a:t>2/5/2016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A8CF-26E3-442B-81E1-94FE13FDB18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5B7A1-8151-4C9B-BD17-F43AEF85022B}" type="datetimeFigureOut">
              <a:rPr lang="en-US"/>
              <a:pPr>
                <a:defRPr/>
              </a:pPr>
              <a:t>2/5/2016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DC1D5-579C-416A-9918-45345635BE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BD58A-AC2C-4915-969C-8B4B67B92980}" type="datetimeFigureOut">
              <a:rPr lang="en-US"/>
              <a:pPr>
                <a:defRPr/>
              </a:pPr>
              <a:t>2/5/2016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52047-9531-40CB-89F2-45505830B5B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933D5-9C55-41F3-A859-9CA8B42B7B5F}" type="datetimeFigureOut">
              <a:rPr lang="en-US"/>
              <a:pPr>
                <a:defRPr/>
              </a:pPr>
              <a:t>2/5/2016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00E1-E24F-43B0-B9F0-0F92E00E41F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10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97C7-A52E-464D-83E3-0975D2670144}" type="datetimeFigureOut">
              <a:rPr lang="en-US"/>
              <a:pPr>
                <a:defRPr/>
              </a:pPr>
              <a:t>2/5/2016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09A55-8965-47ED-AF62-5B5139AF0D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E60B-2F2E-4CEA-8A34-9ECFE7499276}" type="datetimeFigureOut">
              <a:rPr lang="en-US"/>
              <a:pPr>
                <a:defRPr/>
              </a:pPr>
              <a:t>2/5/2016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DF46-09BB-44D2-A22E-B282DF80F3F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1DB5C8-8FBA-40BD-899E-9C0B45C4B9D3}" type="datetimeFigureOut">
              <a:rPr lang="en-US"/>
              <a:pPr>
                <a:defRPr/>
              </a:pPr>
              <a:t>2/5/2016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37E1E7-BE65-4044-8FD4-481DBB4F032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14313" y="0"/>
            <a:ext cx="857233" cy="990600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6600" b="1" dirty="0" smtClean="0">
                <a:cs typeface="Calibri" pitchFamily="34" charset="0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6600" b="1" dirty="0" smtClean="0">
                <a:cs typeface="Calibri" pitchFamily="34" charset="0"/>
              </a:rPr>
              <a:t>CAR-IARI</a:t>
            </a:r>
            <a:endParaRPr lang="en-IN" sz="6600" b="1" dirty="0">
              <a:cs typeface="Calibri" pitchFamily="34" charset="0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6" name="Picture 15" descr="D:\Logo-ICAR-IARI\IARI-lightgree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8" y="8453462"/>
            <a:ext cx="1143000" cy="11604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D:\Logo-ICAR-IARI\ICAR-lightGree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64" y="8382024"/>
            <a:ext cx="917575" cy="12398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336023" y="300493"/>
            <a:ext cx="5164811" cy="16004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990000"/>
                </a:solidFill>
                <a:latin typeface="+mn-lt"/>
                <a:cs typeface="+mn-cs"/>
              </a:rPr>
              <a:t>Varieties </a:t>
            </a:r>
            <a:r>
              <a:rPr lang="en-US" sz="2800" b="1" dirty="0">
                <a:solidFill>
                  <a:srgbClr val="990000"/>
                </a:solidFill>
                <a:latin typeface="+mn-lt"/>
                <a:cs typeface="+mn-cs"/>
              </a:rPr>
              <a:t>Released </a:t>
            </a:r>
            <a:r>
              <a:rPr lang="en-US" sz="2800" b="1" dirty="0" smtClean="0">
                <a:solidFill>
                  <a:srgbClr val="990000"/>
                </a:solidFill>
                <a:latin typeface="+mn-lt"/>
                <a:cs typeface="+mn-cs"/>
              </a:rPr>
              <a:t>and Identified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990000"/>
                </a:solidFill>
                <a:latin typeface="+mn-lt"/>
                <a:cs typeface="+mn-cs"/>
              </a:rPr>
              <a:t>During 2015</a:t>
            </a:r>
            <a:endParaRPr lang="en-US" sz="2800" b="1" dirty="0">
              <a:solidFill>
                <a:srgbClr val="99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002060"/>
                </a:solidFill>
                <a:latin typeface="+mn-lt"/>
                <a:cs typeface="+mn-cs"/>
              </a:rPr>
              <a:t>54</a:t>
            </a:r>
            <a:r>
              <a:rPr lang="en-US" sz="2400" b="1" i="1" baseline="30000" dirty="0" smtClean="0">
                <a:solidFill>
                  <a:srgbClr val="002060"/>
                </a:solidFill>
                <a:latin typeface="+mn-lt"/>
                <a:cs typeface="+mn-cs"/>
              </a:rPr>
              <a:t>rd</a:t>
            </a:r>
            <a:r>
              <a:rPr lang="en-US" sz="2400" b="1" i="1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+mn-lt"/>
                <a:cs typeface="+mn-cs"/>
              </a:rPr>
              <a:t>Convocation, IARI - 2016</a:t>
            </a:r>
            <a:endParaRPr lang="en-US" b="1" i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143009" y="2938536"/>
            <a:ext cx="1654926" cy="146510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" name="Group 1"/>
          <p:cNvGrpSpPr>
            <a:grpSpLocks/>
          </p:cNvGrpSpPr>
          <p:nvPr/>
        </p:nvGrpSpPr>
        <p:grpSpPr bwMode="auto">
          <a:xfrm>
            <a:off x="1143008" y="4540025"/>
            <a:ext cx="1571613" cy="1369520"/>
            <a:chOff x="2582777" y="7461598"/>
            <a:chExt cx="1475664" cy="1268756"/>
          </a:xfrm>
        </p:grpSpPr>
        <p:pic>
          <p:nvPicPr>
            <p:cNvPr id="24" name="Picture 23" descr="F:\Pearl millet section\Administrator\Desktop\bajra varieties\2014\Field photos\CPL Job 14-284\_DSC0451-2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82777" y="7461598"/>
              <a:ext cx="1475664" cy="1257428"/>
            </a:xfrm>
            <a:prstGeom prst="roundRect">
              <a:avLst/>
            </a:prstGeom>
            <a:ln w="63500" cap="rnd">
              <a:noFill/>
            </a:ln>
            <a:effectLst/>
          </p:spPr>
        </p:pic>
        <p:pic>
          <p:nvPicPr>
            <p:cNvPr id="26" name="Picture 25" descr="F:\Pearl millet section\Administrator\Desktop\bajra varieties\2015\variety identifiation proposal\proposal\DSCN0742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20620" y="8057235"/>
              <a:ext cx="726443" cy="673119"/>
            </a:xfrm>
            <a:prstGeom prst="ellipse">
              <a:avLst/>
            </a:prstGeom>
            <a:noFill/>
          </p:spPr>
        </p:pic>
      </p:grpSp>
      <p:pic>
        <p:nvPicPr>
          <p:cNvPr id="27" name="Picture 3" descr="F:\AA\Photographs Brassica\2013-14\Var 3.2.2014\DSC041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8" y="6180499"/>
            <a:ext cx="1588464" cy="9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DSC07296"/>
          <p:cNvPicPr>
            <a:picLocks noChangeAspect="1" noChangeArrowheads="1"/>
          </p:cNvPicPr>
          <p:nvPr/>
        </p:nvPicPr>
        <p:blipFill>
          <a:blip r:embed="rId8" cstate="print"/>
          <a:srcRect l="21100" t="48996" r="24762" b="2446"/>
          <a:stretch>
            <a:fillRect/>
          </a:stretch>
        </p:blipFill>
        <p:spPr bwMode="auto">
          <a:xfrm>
            <a:off x="1142984" y="7037755"/>
            <a:ext cx="1571660" cy="79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13" descr="C:\Documents and Settings\Administrator\My Documents\My Pictures\Official photographs\Crop Yead 2010-11\DSC01928.JPG"/>
          <p:cNvPicPr>
            <a:picLocks noChangeArrowheads="1"/>
          </p:cNvPicPr>
          <p:nvPr/>
        </p:nvPicPr>
        <p:blipFill>
          <a:blip r:embed="rId9" cstate="print"/>
          <a:srcRect l="49077" t="10157" r="13733" b="34214"/>
          <a:stretch>
            <a:fillRect/>
          </a:stretch>
        </p:blipFill>
        <p:spPr bwMode="auto">
          <a:xfrm>
            <a:off x="1143008" y="2666132"/>
            <a:ext cx="1631175" cy="95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1" descr="C:\Users\Dr. P.Kalia\Desktop\_DSC4778.JPG"/>
          <p:cNvPicPr>
            <a:picLocks noChangeAspect="1" noChangeArrowheads="1"/>
          </p:cNvPicPr>
          <p:nvPr/>
        </p:nvPicPr>
        <p:blipFill>
          <a:blip r:embed="rId10"/>
          <a:srcRect l="17107" t="7614" r="16521"/>
          <a:stretch>
            <a:fillRect/>
          </a:stretch>
        </p:blipFill>
        <p:spPr bwMode="auto">
          <a:xfrm>
            <a:off x="2928934" y="6238884"/>
            <a:ext cx="1840378" cy="154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HARSHAWARDHAN\Desktop\melon photo\DSCN3789.JPG"/>
          <p:cNvPicPr>
            <a:picLocks noChangeAspect="1" noChangeArrowheads="1"/>
          </p:cNvPicPr>
          <p:nvPr/>
        </p:nvPicPr>
        <p:blipFill>
          <a:blip r:embed="rId11"/>
          <a:srcRect l="9746" r="4054"/>
          <a:stretch>
            <a:fillRect/>
          </a:stretch>
        </p:blipFill>
        <p:spPr bwMode="auto">
          <a:xfrm>
            <a:off x="5089634" y="4572007"/>
            <a:ext cx="1752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2"/>
          <a:srcRect l="13333" t="6667" r="18333" b="8888"/>
          <a:stretch>
            <a:fillRect/>
          </a:stretch>
        </p:blipFill>
        <p:spPr bwMode="auto">
          <a:xfrm>
            <a:off x="5078631" y="2666984"/>
            <a:ext cx="174783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6" descr="C:\Users\dell\Downloads\DRM-26 fruits -.JPG"/>
          <p:cNvPicPr>
            <a:picLocks noChangeAspect="1" noChangeArrowheads="1"/>
          </p:cNvPicPr>
          <p:nvPr/>
        </p:nvPicPr>
        <p:blipFill>
          <a:blip r:embed="rId13"/>
          <a:srcRect l="27438" t="1770" r="14375"/>
          <a:stretch>
            <a:fillRect/>
          </a:stretch>
        </p:blipFill>
        <p:spPr bwMode="auto">
          <a:xfrm>
            <a:off x="5072063" y="6238895"/>
            <a:ext cx="17859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Dr. A.K Singh\Desktop\Pusa Bahar.JPG"/>
          <p:cNvPicPr>
            <a:picLocks noChangeAspect="1" noChangeArrowheads="1"/>
          </p:cNvPicPr>
          <p:nvPr/>
        </p:nvPicPr>
        <p:blipFill>
          <a:blip r:embed="rId14" cstate="print"/>
          <a:srcRect l="23367" t="3319" r="12904" b="223"/>
          <a:stretch>
            <a:fillRect/>
          </a:stretch>
        </p:blipFill>
        <p:spPr bwMode="auto">
          <a:xfrm>
            <a:off x="3000372" y="2666983"/>
            <a:ext cx="1714512" cy="1718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312738" y="412750"/>
            <a:ext cx="5045075" cy="91836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pic>
        <p:nvPicPr>
          <p:cNvPr id="6" name="Picture 5" descr="D:\Logo-ICAR-IARI\IARI-lightgree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64" y="6238884"/>
            <a:ext cx="1565275" cy="1476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D:\Logo-ICAR-IARI\ICAR-lightGree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64" y="2238356"/>
            <a:ext cx="1571625" cy="1555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753100" y="0"/>
            <a:ext cx="792163" cy="990600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6600" b="1" dirty="0"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0401" y="2024042"/>
            <a:ext cx="692399" cy="674030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+mn-lt"/>
                <a:cs typeface="+mn-cs"/>
              </a:rPr>
              <a:t>CAR-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+mn-lt"/>
                <a:cs typeface="+mn-cs"/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+mn-lt"/>
                <a:cs typeface="+mn-cs"/>
              </a:rPr>
              <a:t>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endParaRPr lang="en-US" sz="48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313" y="809625"/>
          <a:ext cx="4286250" cy="3757613"/>
        </p:xfrm>
        <a:graphic>
          <a:graphicData uri="http://schemas.openxmlformats.org/drawingml/2006/table">
            <a:tbl>
              <a:tblPr/>
              <a:tblGrid>
                <a:gridCol w="1428750"/>
                <a:gridCol w="142875"/>
                <a:gridCol w="2714625"/>
              </a:tblGrid>
              <a:tr h="500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Year of </a:t>
                      </a:r>
                      <a:r>
                        <a:rPr lang="en-US" sz="1400" dirty="0" smtClean="0">
                          <a:latin typeface="+mj-lt"/>
                          <a:ea typeface="Times New Roman"/>
                          <a:cs typeface="Times New Roman"/>
                        </a:rPr>
                        <a:t>release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en-IN" sz="140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Recommended areas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North Eastern Hills</a:t>
                      </a:r>
                      <a:endParaRPr lang="en-IN" sz="140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  <a:cs typeface="Times New Roman"/>
                        </a:rPr>
                        <a:t>Production conditions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Early sown </a:t>
                      </a:r>
                      <a:r>
                        <a:rPr lang="en-US" sz="1400" b="0" kern="1200" dirty="0" err="1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rainfed</a:t>
                      </a:r>
                      <a:endParaRPr lang="en-IN" sz="1400" b="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Average yield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3.3 t/ha</a:t>
                      </a:r>
                      <a:endParaRPr lang="en-IN" sz="140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1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1400" kern="120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A semi-dwarf variety with grain yield potential of 6.03 t/ha under rain fed situations. HS 542 has  good chapatti and bread making qualities. </a:t>
                      </a:r>
                      <a:r>
                        <a:rPr lang="en-IN" sz="1400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The variety is resistant to stripe  and leaf rust</a:t>
                      </a:r>
                      <a:endParaRPr lang="en-IN" sz="1400" b="0" dirty="0">
                        <a:solidFill>
                          <a:srgbClr val="0000C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14313" y="103188"/>
            <a:ext cx="6500812" cy="489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4000" indent="-254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Wheat: HS 542 </a:t>
            </a:r>
            <a:r>
              <a:rPr lang="en-US" sz="2400" b="1" dirty="0">
                <a:solidFill>
                  <a:srgbClr val="800000"/>
                </a:solidFill>
              </a:rPr>
              <a:t>(Pusa </a:t>
            </a:r>
            <a:r>
              <a:rPr lang="en-US" sz="2400" b="1" dirty="0" err="1">
                <a:solidFill>
                  <a:srgbClr val="800000"/>
                </a:solidFill>
              </a:rPr>
              <a:t>Kiran</a:t>
            </a:r>
            <a:r>
              <a:rPr lang="en-US" sz="2400" b="1" dirty="0">
                <a:solidFill>
                  <a:srgbClr val="800000"/>
                </a:solidFill>
              </a:rPr>
              <a:t>)</a:t>
            </a:r>
            <a:endParaRPr lang="en-IN" sz="2400" dirty="0">
              <a:solidFill>
                <a:srgbClr val="8000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14313" y="4881563"/>
            <a:ext cx="6500812" cy="517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4000" indent="-254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Wheat: HW 1098 (</a:t>
            </a:r>
            <a:r>
              <a:rPr lang="en-US" sz="2400" b="1" dirty="0" err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Nilgiri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Khapli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endParaRPr lang="en-IN" sz="2400" dirty="0">
              <a:solidFill>
                <a:srgbClr val="800000"/>
              </a:solidFill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58" y="5722969"/>
          <a:ext cx="4286250" cy="3802161"/>
        </p:xfrm>
        <a:graphic>
          <a:graphicData uri="http://schemas.openxmlformats.org/drawingml/2006/table">
            <a:tbl>
              <a:tblPr/>
              <a:tblGrid>
                <a:gridCol w="1428750"/>
                <a:gridCol w="142875"/>
                <a:gridCol w="2714625"/>
              </a:tblGrid>
              <a:tr h="450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Year of release</a:t>
                      </a:r>
                      <a:endParaRPr kumimoji="0" lang="en-I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: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Recommended areas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: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Dicoccum growing regions of India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Production conditions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: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Timely sown irrigated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Average yield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: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4.55 t/ha </a:t>
                      </a: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Characteristics</a:t>
                      </a:r>
                      <a:endParaRPr kumimoji="0" lang="en-I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:</a:t>
                      </a:r>
                      <a:endParaRPr kumimoji="0" lang="en-I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high yielding, semi-dwarf (85 cm) 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dicoccum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wheat variety with yield potential of 4.78 t/ha and high degree of resistance  to stem, leaf and yellow rust. HW 1098 produced bold grain (40.3g), with better grain quality (&gt;13% protein and 3.7 ppm β carotene)</a:t>
                      </a:r>
                      <a:endParaRPr kumimoji="0" lang="en-I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52" name="Picture 11" descr="C:\Users\DR.WALIA\Desktop\HS542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23938"/>
            <a:ext cx="20716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3" cstate="print">
            <a:lum bright="-10000"/>
          </a:blip>
          <a:srcRect l="26738" t="9040" r="52169" b="54123"/>
          <a:stretch>
            <a:fillRect/>
          </a:stretch>
        </p:blipFill>
        <p:spPr bwMode="auto">
          <a:xfrm>
            <a:off x="4929198" y="2881298"/>
            <a:ext cx="1643074" cy="16430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54" name="Picture 14" descr="D:\Siva photos\MS varieties\HW 1098\HW 1098 photos\P1160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738813"/>
            <a:ext cx="2063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D:\Siva photos\MS varieties\HW 1098\HW 1098 photos\DSC074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46" y="7739083"/>
            <a:ext cx="1973302" cy="17859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313" y="693738"/>
          <a:ext cx="4286250" cy="4227512"/>
        </p:xfrm>
        <a:graphic>
          <a:graphicData uri="http://schemas.openxmlformats.org/drawingml/2006/table">
            <a:tbl>
              <a:tblPr/>
              <a:tblGrid>
                <a:gridCol w="1428750"/>
                <a:gridCol w="142875"/>
                <a:gridCol w="2714625"/>
              </a:tblGrid>
              <a:tr h="5430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Year of </a:t>
                      </a:r>
                      <a:r>
                        <a:rPr lang="en-US" sz="1400" dirty="0" smtClean="0">
                          <a:latin typeface="+mj-lt"/>
                          <a:ea typeface="Times New Roman"/>
                          <a:cs typeface="Times New Roman"/>
                        </a:rPr>
                        <a:t>release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2015</a:t>
                      </a:r>
                      <a:endParaRPr lang="en-IN" sz="1400" dirty="0">
                        <a:solidFill>
                          <a:srgbClr val="000066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Recommended areas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NCR/Delhi state </a:t>
                      </a:r>
                      <a:endParaRPr lang="en-IN" sz="1400" dirty="0">
                        <a:solidFill>
                          <a:srgbClr val="000066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  <a:cs typeface="Times New Roman"/>
                        </a:rPr>
                        <a:t>Production conditions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 sown irrigated conditions under conservation agriculture (CA) environment</a:t>
                      </a:r>
                      <a:endParaRPr lang="en-IN" sz="1400" b="0" dirty="0">
                        <a:solidFill>
                          <a:srgbClr val="000066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Average yield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6.28 t/ha </a:t>
                      </a:r>
                      <a:endParaRPr lang="en-IN" sz="1400" dirty="0">
                        <a:solidFill>
                          <a:srgbClr val="000066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7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1300" kern="120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the first variety of the country bred specifically for CA. </a:t>
                      </a:r>
                      <a:r>
                        <a:rPr lang="en-IN" sz="1300" kern="120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has</a:t>
                      </a:r>
                      <a:r>
                        <a:rPr lang="en-IN" sz="1300" kern="1200" baseline="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genetic yield potential of more than </a:t>
                      </a:r>
                      <a:r>
                        <a:rPr lang="en-IN" sz="1300" kern="120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7t/ha.</a:t>
                      </a:r>
                      <a:r>
                        <a:rPr lang="en-IN" sz="1300" kern="1200" baseline="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out yielded the checks like HD 2967, PBW 550 and DBW 17 under CA by 11.13 to 20.74 % in NCR. </a:t>
                      </a:r>
                      <a:r>
                        <a:rPr lang="en-US" sz="1300" kern="120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resistant to high temperature at seedling stage. It escape high temperature at maturity due to early seeding.</a:t>
                      </a:r>
                      <a:r>
                        <a:rPr lang="en-US" sz="1300" kern="1200" baseline="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highly resistant to brown rust and has lower incidence of </a:t>
                      </a:r>
                      <a:r>
                        <a:rPr lang="en-US" sz="1300" kern="1200" dirty="0" err="1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Karnal</a:t>
                      </a:r>
                      <a:r>
                        <a:rPr lang="en-US" sz="1300" kern="120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bunt. </a:t>
                      </a:r>
                      <a:endParaRPr lang="en-IN" sz="1300" b="0" dirty="0">
                        <a:solidFill>
                          <a:srgbClr val="000066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14313" y="103188"/>
            <a:ext cx="6500812" cy="490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4000" indent="-254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Wheat: HDCSW 18</a:t>
            </a:r>
            <a:endParaRPr lang="en-IN" sz="2400" dirty="0">
              <a:solidFill>
                <a:srgbClr val="8000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14313" y="4881563"/>
            <a:ext cx="6500812" cy="490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4000" indent="-254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Wheat: HD 3117</a:t>
            </a:r>
            <a:endParaRPr lang="en-IN" sz="2400" dirty="0">
              <a:solidFill>
                <a:srgbClr val="800000"/>
              </a:solidFill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4313" y="5449888"/>
          <a:ext cx="4286250" cy="4391025"/>
        </p:xfrm>
        <a:graphic>
          <a:graphicData uri="http://schemas.openxmlformats.org/drawingml/2006/table">
            <a:tbl>
              <a:tblPr/>
              <a:tblGrid>
                <a:gridCol w="1428750"/>
                <a:gridCol w="142875"/>
                <a:gridCol w="2714625"/>
              </a:tblGrid>
              <a:tr h="5035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Year of 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release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en-IN" sz="140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Recommended areas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NCR/Delhi state </a:t>
                      </a:r>
                      <a:endParaRPr lang="en-IN" sz="1400" kern="1200" dirty="0" smtClean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Production conditions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 sown irrigated conditions under conservation agriculture (CA) environment</a:t>
                      </a:r>
                      <a:endParaRPr lang="en-IN" sz="1400" b="0" kern="1200" dirty="0" smtClean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Average yield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4.7 t/ha</a:t>
                      </a:r>
                      <a:endParaRPr lang="en-IN" sz="140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 b="0" kern="120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has</a:t>
                      </a:r>
                      <a:r>
                        <a:rPr lang="en-IN" sz="1400" b="0" kern="1200" baseline="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genetic yield potential of 5.5 </a:t>
                      </a:r>
                      <a:r>
                        <a:rPr lang="en-IN" sz="1400" b="0" kern="120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t/ha.</a:t>
                      </a:r>
                      <a:r>
                        <a:rPr lang="en-IN" sz="1400" b="0" kern="1200" baseline="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b="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Average yield of</a:t>
                      </a:r>
                      <a:r>
                        <a:rPr lang="en-IN" sz="1400" b="0" baseline="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1400" b="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this variety under late sown (after 15 </a:t>
                      </a:r>
                      <a:r>
                        <a:rPr lang="en-IN" sz="1400" b="0" dirty="0" err="1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IN" sz="1400" b="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Dec.) is  4.78 t/ha  under tilled condition and 4.79</a:t>
                      </a:r>
                      <a:r>
                        <a:rPr lang="en-IN" sz="1400" b="0" baseline="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t</a:t>
                      </a:r>
                      <a:r>
                        <a:rPr lang="en-IN" sz="1400" b="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/ha under conservation agriculture condition. It is free from brown and yellow rust under natural condition and highly tolerant to </a:t>
                      </a:r>
                      <a:r>
                        <a:rPr lang="en-IN" sz="1400" b="0" dirty="0" err="1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Karnal</a:t>
                      </a:r>
                      <a:r>
                        <a:rPr lang="en-IN" sz="1400" b="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bunt. Grain protein content is 11.7 %.</a:t>
                      </a:r>
                      <a:endParaRPr lang="en-IN" sz="1400" b="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7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1363" y="849313"/>
            <a:ext cx="22558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45665" y="2936776"/>
            <a:ext cx="2069460" cy="16561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7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013" y="5600700"/>
            <a:ext cx="22383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645665" y="7905328"/>
            <a:ext cx="2138121" cy="16561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313" y="809625"/>
          <a:ext cx="4286250" cy="3932238"/>
        </p:xfrm>
        <a:graphic>
          <a:graphicData uri="http://schemas.openxmlformats.org/drawingml/2006/table">
            <a:tbl>
              <a:tblPr/>
              <a:tblGrid>
                <a:gridCol w="1428750"/>
                <a:gridCol w="142875"/>
                <a:gridCol w="2714625"/>
              </a:tblGrid>
              <a:tr h="509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Year of Identification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en-IN" sz="140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Recommended areas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Central Zone</a:t>
                      </a:r>
                      <a:endParaRPr lang="en-IN" sz="140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  <a:cs typeface="Times New Roman"/>
                        </a:rPr>
                        <a:t>Production conditions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Timely sown irrigated</a:t>
                      </a:r>
                      <a:endParaRPr lang="en-IN" sz="1400" b="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Average yield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5.42 t/ha</a:t>
                      </a:r>
                      <a:endParaRPr lang="en-IN" sz="140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n-lt"/>
                          <a:cs typeface="Times New Roman" pitchFamily="18" charset="0"/>
                        </a:rPr>
                        <a:t>A semi-dwarf (90 cm), 120 days maturing durum wheat variety with genetic yield potential of 6.8 t/ha.</a:t>
                      </a:r>
                      <a:r>
                        <a:rPr lang="en-US" sz="1400" dirty="0" smtClean="0">
                          <a:solidFill>
                            <a:srgbClr val="000066"/>
                          </a:solidFill>
                          <a:latin typeface="+mn-lt"/>
                          <a:cs typeface="Times New Roman" pitchFamily="18" charset="0"/>
                        </a:rPr>
                        <a:t> The variety has </a:t>
                      </a:r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n-lt"/>
                          <a:cs typeface="Times New Roman" pitchFamily="18" charset="0"/>
                        </a:rPr>
                        <a:t>high degree of resistance to leaf and stem rust</a:t>
                      </a:r>
                      <a:r>
                        <a:rPr lang="en-IN" sz="1400" baseline="0" dirty="0" smtClean="0">
                          <a:solidFill>
                            <a:srgbClr val="000066"/>
                          </a:solidFill>
                          <a:latin typeface="+mn-lt"/>
                          <a:cs typeface="Times New Roman" pitchFamily="18" charset="0"/>
                        </a:rPr>
                        <a:t> diseases.</a:t>
                      </a:r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n-lt"/>
                          <a:cs typeface="Times New Roman" pitchFamily="18" charset="0"/>
                        </a:rPr>
                        <a:t> Its  has</a:t>
                      </a:r>
                      <a:r>
                        <a:rPr lang="en-IN" sz="1400" baseline="0" dirty="0" smtClean="0">
                          <a:solidFill>
                            <a:srgbClr val="000066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66"/>
                          </a:solidFill>
                          <a:latin typeface="+mn-lt"/>
                          <a:cs typeface="Times New Roman" pitchFamily="18" charset="0"/>
                        </a:rPr>
                        <a:t>bold and lustrous grains and </a:t>
                      </a:r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n-lt"/>
                          <a:cs typeface="Times New Roman" pitchFamily="18" charset="0"/>
                        </a:rPr>
                        <a:t>superior quality </a:t>
                      </a:r>
                      <a:r>
                        <a:rPr lang="en-US" sz="1400" dirty="0" smtClean="0">
                          <a:solidFill>
                            <a:srgbClr val="000066"/>
                          </a:solidFill>
                          <a:latin typeface="+mn-lt"/>
                          <a:cs typeface="Times New Roman" pitchFamily="18" charset="0"/>
                        </a:rPr>
                        <a:t>traits for end-use</a:t>
                      </a:r>
                      <a:r>
                        <a:rPr lang="en-US" sz="1400" baseline="0" dirty="0" smtClean="0">
                          <a:solidFill>
                            <a:srgbClr val="000066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66"/>
                          </a:solidFill>
                          <a:latin typeface="+mn-lt"/>
                          <a:cs typeface="Times New Roman" pitchFamily="18" charset="0"/>
                        </a:rPr>
                        <a:t>in semolina-based industry </a:t>
                      </a:r>
                      <a:endParaRPr lang="en-IN" sz="1400" b="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14313" y="103188"/>
            <a:ext cx="6500812" cy="490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4000" indent="-254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Wheat: HD 4728 (</a:t>
            </a:r>
            <a:r>
              <a:rPr lang="en-US" sz="2400" b="1" dirty="0" err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Pusa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Malvi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en-IN" sz="2400" dirty="0">
              <a:solidFill>
                <a:srgbClr val="800000"/>
              </a:solidFill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6538" y="5600700"/>
          <a:ext cx="4376737" cy="4001673"/>
        </p:xfrm>
        <a:graphic>
          <a:graphicData uri="http://schemas.openxmlformats.org/drawingml/2006/table">
            <a:tbl>
              <a:tblPr/>
              <a:tblGrid>
                <a:gridCol w="1458912"/>
                <a:gridCol w="145891"/>
                <a:gridCol w="2771934"/>
              </a:tblGrid>
              <a:tr h="486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Year of 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Identification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2015</a:t>
                      </a:r>
                      <a:endParaRPr lang="en-IN" sz="1400" dirty="0">
                        <a:solidFill>
                          <a:srgbClr val="000066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Recommended areas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Northern Hill Zone</a:t>
                      </a:r>
                      <a:endParaRPr lang="en-IN" sz="1400" dirty="0">
                        <a:solidFill>
                          <a:srgbClr val="000066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Production conditions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Timely-Sown-</a:t>
                      </a:r>
                      <a:r>
                        <a:rPr lang="en-US" sz="1400" b="0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Rainfed</a:t>
                      </a:r>
                      <a:r>
                        <a:rPr lang="en-US" sz="1400" b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 &amp; Irrigated </a:t>
                      </a:r>
                      <a:endParaRPr lang="en-IN" sz="1400" b="0" dirty="0">
                        <a:solidFill>
                          <a:srgbClr val="000066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Average yield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 smtClean="0">
                          <a:solidFill>
                            <a:srgbClr val="000066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Rainfed</a:t>
                      </a:r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condition: 3.6 t/ha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Irrigated condition: 5.2</a:t>
                      </a:r>
                      <a:r>
                        <a:rPr lang="en-IN" sz="1400" baseline="0" dirty="0" smtClean="0">
                          <a:solidFill>
                            <a:srgbClr val="000066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t/ha</a:t>
                      </a:r>
                      <a:endParaRPr lang="en-IN" sz="1400" dirty="0">
                        <a:solidFill>
                          <a:srgbClr val="000066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5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It has genetic yield potential of 6.2 t/ha under</a:t>
                      </a:r>
                      <a:r>
                        <a:rPr lang="en-US" sz="1400" b="0" kern="1200" baseline="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irrigated condition</a:t>
                      </a:r>
                      <a:r>
                        <a:rPr lang="en-US" sz="1400" b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4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It has shown good levels of field resistance to leaf and stripe rusts and possess good chapatti and bread making qualities. </a:t>
                      </a:r>
                      <a:endParaRPr lang="en-IN" sz="1400" kern="1200" dirty="0" smtClean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99" name="Picture 8" descr="C:\Users\SKJHA\Desktop\Picture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b="2556"/>
          <a:stretch>
            <a:fillRect/>
          </a:stretch>
        </p:blipFill>
        <p:spPr bwMode="auto">
          <a:xfrm>
            <a:off x="4714875" y="712788"/>
            <a:ext cx="1827213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lum bright="10000" contrast="20000"/>
            <a:extLst/>
          </a:blip>
          <a:srcRect l="36666" t="20909" r="12022" b="9630"/>
          <a:stretch/>
        </p:blipFill>
        <p:spPr>
          <a:xfrm>
            <a:off x="4857760" y="3024175"/>
            <a:ext cx="1714512" cy="1643074"/>
          </a:xfrm>
          <a:prstGeom prst="ellipse">
            <a:avLst/>
          </a:prstGeom>
          <a:ln w="9525">
            <a:noFill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25425" y="4892675"/>
            <a:ext cx="6500813" cy="490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4000" indent="-254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Wheat: HS 562</a:t>
            </a:r>
            <a:endParaRPr lang="en-IN" sz="2400" dirty="0">
              <a:solidFill>
                <a:srgbClr val="80000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202" name="Picture 2" descr="F:\IARI\DATA IARI\D DRIVE\Office Documents\Report\Report\Materials for IARI News\View of HS562.JPG"/>
          <p:cNvPicPr>
            <a:picLocks noChangeAspect="1" noChangeArrowheads="1"/>
          </p:cNvPicPr>
          <p:nvPr/>
        </p:nvPicPr>
        <p:blipFill>
          <a:blip r:embed="rId4" cstate="print"/>
          <a:srcRect t="12785"/>
          <a:stretch>
            <a:fillRect/>
          </a:stretch>
        </p:blipFill>
        <p:spPr bwMode="auto">
          <a:xfrm>
            <a:off x="4714875" y="5897563"/>
            <a:ext cx="2011363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IARI\DATA IARI\D DRIVE\Office Documents\Report\Report\Materials for IARI News\HS562-Grain.JPG"/>
          <p:cNvPicPr>
            <a:picLocks noChangeAspect="1" noChangeArrowheads="1"/>
          </p:cNvPicPr>
          <p:nvPr/>
        </p:nvPicPr>
        <p:blipFill>
          <a:blip r:embed="rId5" cstate="print"/>
          <a:srcRect l="38944" t="7394" b="26055"/>
          <a:stretch>
            <a:fillRect/>
          </a:stretch>
        </p:blipFill>
        <p:spPr bwMode="auto">
          <a:xfrm>
            <a:off x="4857760" y="7689304"/>
            <a:ext cx="1857365" cy="186923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65" y="692150"/>
          <a:ext cx="4071989" cy="4133611"/>
        </p:xfrm>
        <a:graphic>
          <a:graphicData uri="http://schemas.openxmlformats.org/drawingml/2006/table">
            <a:tbl>
              <a:tblPr/>
              <a:tblGrid>
                <a:gridCol w="1357345"/>
                <a:gridCol w="142876"/>
                <a:gridCol w="2571768"/>
              </a:tblGrid>
              <a:tr h="542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Year of 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Identification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en-IN" sz="140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Recommended areas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66"/>
                          </a:solidFill>
                          <a:latin typeface="+mn-lt"/>
                          <a:cs typeface="Times New Roman" pitchFamily="18" charset="0"/>
                        </a:rPr>
                        <a:t>Zone A:Rajasthan, Haryana and Western Gujarat</a:t>
                      </a:r>
                      <a:endParaRPr lang="en-IN" sz="1400" b="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Production conditions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Timely sown </a:t>
                      </a:r>
                      <a:r>
                        <a:rPr lang="en-US" sz="1400" b="0" kern="1200" dirty="0" err="1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rainfed</a:t>
                      </a:r>
                      <a:endParaRPr lang="en-IN" sz="1400" b="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Average yield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2.3 t/ha</a:t>
                      </a:r>
                      <a:endParaRPr lang="en-IN" sz="140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363" indent="-233363" algn="just" eaLnBrk="1" fontAlgn="auto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Variety identified </a:t>
                      </a:r>
                      <a:r>
                        <a:rPr lang="en-US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zone A</a:t>
                      </a:r>
                      <a:r>
                        <a:rPr lang="en-US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33363" indent="-233363" algn="just" eaLnBrk="1" fontAlgn="auto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dirty="0" smtClean="0">
                          <a:solidFill>
                            <a:srgbClr val="000066"/>
                          </a:solidFill>
                        </a:rPr>
                        <a:t>Pusa composite 701 is a </a:t>
                      </a:r>
                      <a:r>
                        <a:rPr lang="en-US" sz="1400" b="1" dirty="0" smtClean="0">
                          <a:solidFill>
                            <a:srgbClr val="000066"/>
                          </a:solidFill>
                        </a:rPr>
                        <a:t>dual purpose pearl millet variety </a:t>
                      </a:r>
                      <a:r>
                        <a:rPr lang="en-US" sz="1400" dirty="0" smtClean="0">
                          <a:solidFill>
                            <a:srgbClr val="000066"/>
                          </a:solidFill>
                        </a:rPr>
                        <a:t>identified for A zone with high grain and </a:t>
                      </a:r>
                      <a:r>
                        <a:rPr lang="en-US" sz="1400" dirty="0" err="1" smtClean="0">
                          <a:solidFill>
                            <a:srgbClr val="000066"/>
                          </a:solidFill>
                        </a:rPr>
                        <a:t>stover</a:t>
                      </a:r>
                      <a:r>
                        <a:rPr lang="en-US" sz="1400" dirty="0" smtClean="0">
                          <a:solidFill>
                            <a:srgbClr val="000066"/>
                          </a:solidFill>
                        </a:rPr>
                        <a:t> yields. </a:t>
                      </a:r>
                    </a:p>
                    <a:p>
                      <a:pPr marL="233363" indent="-233363" algn="just" eaLnBrk="1" fontAlgn="auto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dirty="0" smtClean="0">
                          <a:solidFill>
                            <a:srgbClr val="000066"/>
                          </a:solidFill>
                        </a:rPr>
                        <a:t>Pusa composite 701 is high yielding composite variety which showed </a:t>
                      </a:r>
                      <a:r>
                        <a:rPr lang="en-US" sz="1400" b="1" dirty="0" smtClean="0">
                          <a:solidFill>
                            <a:srgbClr val="000066"/>
                          </a:solidFill>
                        </a:rPr>
                        <a:t>6.01 to 25.5 % higher yield over four checks</a:t>
                      </a:r>
                      <a:r>
                        <a:rPr lang="en-US" sz="1400" dirty="0" smtClean="0">
                          <a:solidFill>
                            <a:srgbClr val="000066"/>
                          </a:solidFill>
                        </a:rPr>
                        <a:t>. </a:t>
                      </a:r>
                    </a:p>
                    <a:p>
                      <a:pPr marL="233363" indent="-233363" algn="just" eaLnBrk="1" fontAlgn="auto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dirty="0" smtClean="0">
                          <a:solidFill>
                            <a:srgbClr val="000066"/>
                          </a:solidFill>
                        </a:rPr>
                        <a:t>Resistant to downy mildew and blast</a:t>
                      </a: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14313" y="103188"/>
            <a:ext cx="6500812" cy="48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4000" indent="-254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Pearl Millet: Pusa Composite 701 </a:t>
            </a:r>
          </a:p>
        </p:txBody>
      </p:sp>
      <p:pic>
        <p:nvPicPr>
          <p:cNvPr id="10" name="Picture 9" descr="F:\Pearl millet section\Administrator\Desktop\bajra varieties\2015\variety identifiation proposal\proposal\150420153424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26" y="2595546"/>
            <a:ext cx="714380" cy="2500330"/>
          </a:xfrm>
          <a:prstGeom prst="flowChartMagneticDisk">
            <a:avLst/>
          </a:prstGeom>
          <a:noFill/>
        </p:spPr>
      </p:pic>
      <p:grpSp>
        <p:nvGrpSpPr>
          <p:cNvPr id="7198" name="Group 1"/>
          <p:cNvGrpSpPr>
            <a:grpSpLocks/>
          </p:cNvGrpSpPr>
          <p:nvPr/>
        </p:nvGrpSpPr>
        <p:grpSpPr bwMode="auto">
          <a:xfrm>
            <a:off x="4500563" y="666750"/>
            <a:ext cx="2214562" cy="2071688"/>
            <a:chOff x="1777853" y="3666068"/>
            <a:chExt cx="2079360" cy="1919262"/>
          </a:xfrm>
        </p:grpSpPr>
        <p:pic>
          <p:nvPicPr>
            <p:cNvPr id="12" name="Picture 11" descr="F:\Pearl millet section\Administrator\Desktop\bajra varieties\2014\Field photos\CPL Job 14-284\_DSC0451-2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7853" y="3666068"/>
              <a:ext cx="2079360" cy="1919262"/>
            </a:xfrm>
            <a:prstGeom prst="roundRect">
              <a:avLst/>
            </a:prstGeom>
            <a:ln w="63500" cap="rnd">
              <a:noFill/>
            </a:ln>
            <a:effectLst/>
          </p:spPr>
        </p:pic>
        <p:pic>
          <p:nvPicPr>
            <p:cNvPr id="11" name="Picture 10" descr="F:\Pearl millet section\Administrator\Desktop\bajra varieties\2015\variety identifiation proposal\proposal\DSCN0742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0770" y="4880506"/>
              <a:ext cx="726443" cy="673120"/>
            </a:xfrm>
            <a:prstGeom prst="ellipse">
              <a:avLst/>
            </a:prstGeom>
            <a:noFill/>
          </p:spPr>
        </p:pic>
      </p:grp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57165" y="5078413"/>
            <a:ext cx="6357959" cy="517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4000" indent="-254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Pusa</a:t>
            </a:r>
            <a:r>
              <a:rPr lang="en-US" sz="2400" b="1" dirty="0" smtClean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Double Zero Mustard 31</a:t>
            </a:r>
            <a:endParaRPr lang="en-IN" sz="2400" dirty="0">
              <a:solidFill>
                <a:srgbClr val="80000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200" name="Picture 3" descr="F:\AA\Photographs Brassica\2013-14\Var 3.2.2014\DSC041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8025" y="5738813"/>
            <a:ext cx="22685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Picture 2" descr="DSC07296"/>
          <p:cNvPicPr>
            <a:picLocks noChangeAspect="1" noChangeArrowheads="1"/>
          </p:cNvPicPr>
          <p:nvPr/>
        </p:nvPicPr>
        <p:blipFill>
          <a:blip r:embed="rId6"/>
          <a:srcRect l="21100" r="24762" b="2446"/>
          <a:stretch>
            <a:fillRect/>
          </a:stretch>
        </p:blipFill>
        <p:spPr bwMode="auto">
          <a:xfrm>
            <a:off x="4537106" y="7310438"/>
            <a:ext cx="2249480" cy="22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57165" y="5694363"/>
          <a:ext cx="4143397" cy="3971923"/>
        </p:xfrm>
        <a:graphic>
          <a:graphicData uri="http://schemas.openxmlformats.org/drawingml/2006/table">
            <a:tbl>
              <a:tblPr/>
              <a:tblGrid>
                <a:gridCol w="1285897"/>
                <a:gridCol w="142875"/>
                <a:gridCol w="2714625"/>
              </a:tblGrid>
              <a:tr h="5429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Year of </a:t>
                      </a:r>
                      <a:r>
                        <a:rPr lang="en-US" sz="1400" dirty="0" smtClean="0">
                          <a:latin typeface="+mj-lt"/>
                          <a:ea typeface="Times New Roman"/>
                          <a:cs typeface="Times New Roman"/>
                        </a:rPr>
                        <a:t>identification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2015</a:t>
                      </a:r>
                      <a:endParaRPr lang="en-IN" sz="1400" dirty="0">
                        <a:solidFill>
                          <a:srgbClr val="000066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Recommended areas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National  Capital Region</a:t>
                      </a: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  <a:cs typeface="Times New Roman"/>
                        </a:rPr>
                        <a:t>Production conditions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Timely sown irrigated</a:t>
                      </a:r>
                      <a:endParaRPr kumimoji="0" lang="en-I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Average yield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2.37 t/ha</a:t>
                      </a:r>
                      <a:endParaRPr kumimoji="0" lang="en-I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6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lvl="0" indent="-174625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First Canola type (Erucic acid&lt;2% and glucosinolates &lt;30ppm) Indian mustard variety in India</a:t>
                      </a:r>
                      <a:endParaRPr lang="en-IN" sz="1400" kern="1200" dirty="0" smtClean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4625" lvl="0" indent="-174625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Released for timely sown irrigated conditions of NCR</a:t>
                      </a:r>
                      <a:endParaRPr lang="en-IN" sz="1400" kern="1200" dirty="0" smtClean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4625" lvl="0" indent="-174625">
                        <a:buFont typeface="Arial" pitchFamily="34" charset="0"/>
                        <a:buChar char="•"/>
                      </a:pPr>
                      <a:r>
                        <a:rPr lang="en-IN" sz="140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It is a yellow seeded variety with 40.56% oil content </a:t>
                      </a:r>
                    </a:p>
                    <a:p>
                      <a:pPr marL="174625" lvl="0" indent="-174625">
                        <a:buFont typeface="Arial" pitchFamily="34" charset="0"/>
                        <a:buChar char="•"/>
                      </a:pPr>
                      <a:r>
                        <a:rPr lang="en-IN" sz="140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It matures in 144 days</a:t>
                      </a:r>
                      <a:endParaRPr lang="en-IN" sz="1400" kern="1200" dirty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478" marR="474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57166" y="174625"/>
            <a:ext cx="6342084" cy="517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4000" indent="-254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Cauliflower : Pusa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Betakesari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7166" y="5381625"/>
            <a:ext cx="6342084" cy="51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4000" indent="-254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Sarda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melon : Pusa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Sarda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2400" dirty="0">
              <a:solidFill>
                <a:srgbClr val="8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66" y="6096008"/>
          <a:ext cx="4286250" cy="3703880"/>
        </p:xfrm>
        <a:graphic>
          <a:graphicData uri="http://schemas.openxmlformats.org/drawingml/2006/table">
            <a:tbl>
              <a:tblPr/>
              <a:tblGrid>
                <a:gridCol w="1428750"/>
                <a:gridCol w="142875"/>
                <a:gridCol w="2714625"/>
              </a:tblGrid>
              <a:tr h="503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Year of 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identification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2015-16</a:t>
                      </a:r>
                      <a:endParaRPr lang="en-IN" sz="140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This is a first variety of </a:t>
                      </a:r>
                      <a:r>
                        <a:rPr lang="en-IN" sz="1400" kern="1200" dirty="0" err="1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Sarda</a:t>
                      </a:r>
                      <a:r>
                        <a:rPr lang="en-IN" sz="14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melon which can be grown in net-house under north Indian plains.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Its fruit are golden yellow, roundish to elongated globe shaped with average weight of 1.1 kg.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Fruits get ready for harvest in about 85-90 days.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Fruit flesh is thick, greenish white, and very crispy with high sweetness (TSS 13.6</a:t>
                      </a:r>
                      <a:r>
                        <a:rPr lang="en-IN" sz="1400" kern="1200" baseline="300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IN" sz="14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B). It can be stored for 15 to 20 days.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Its average yield is 5.44  t/1000 m</a:t>
                      </a:r>
                      <a:r>
                        <a:rPr lang="en-IN" sz="1400" kern="1200" baseline="300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IN" sz="14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under net-house. </a:t>
                      </a:r>
                      <a:endParaRPr lang="en-IN" sz="1400" b="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7166" y="765175"/>
          <a:ext cx="4127522" cy="4188491"/>
        </p:xfrm>
        <a:graphic>
          <a:graphicData uri="http://schemas.openxmlformats.org/drawingml/2006/table">
            <a:tbl>
              <a:tblPr/>
              <a:tblGrid>
                <a:gridCol w="1270022"/>
                <a:gridCol w="142875"/>
                <a:gridCol w="2714625"/>
              </a:tblGrid>
              <a:tr h="543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n-lt"/>
                          <a:ea typeface="Times New Roman"/>
                          <a:cs typeface="Times New Roman"/>
                        </a:rPr>
                        <a:t>Year of </a:t>
                      </a:r>
                      <a:r>
                        <a:rPr lang="en-US" sz="1300" dirty="0" smtClean="0">
                          <a:latin typeface="+mn-lt"/>
                          <a:ea typeface="Times New Roman"/>
                          <a:cs typeface="Times New Roman"/>
                        </a:rPr>
                        <a:t>identification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2015-16</a:t>
                      </a:r>
                      <a:endParaRPr lang="en-IN" sz="130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n-lt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-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13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This is the first ever indigenously bred bio-fortified beta carotene (800 – 1000 µg/100 g) rich cauliflower variety, an attempt to tackle beta carotene deficiency related malnutrition problem in India. </a:t>
                      </a:r>
                    </a:p>
                    <a:p>
                      <a:pPr marL="88900" indent="-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13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Its curds are orange coloured, compact and very attractive with semi-self-blanching growth habit.</a:t>
                      </a:r>
                    </a:p>
                    <a:p>
                      <a:pPr marL="88900" indent="-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13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It is suitable for September – January growing period. </a:t>
                      </a:r>
                    </a:p>
                    <a:p>
                      <a:pPr marL="88900" indent="-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13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Average marketable curd weight is about 1.250 kg with an approximate marketable yield of 42.0 – 46.0 t/ha.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28" name="Picture 8" descr="C:\Users\Dr. P.Kalia\Desktop\_DSC4778.JPG"/>
          <p:cNvPicPr>
            <a:picLocks noChangeAspect="1" noChangeArrowheads="1"/>
          </p:cNvPicPr>
          <p:nvPr/>
        </p:nvPicPr>
        <p:blipFill>
          <a:blip r:embed="rId2"/>
          <a:srcRect l="17107" t="7614" r="16521"/>
          <a:stretch>
            <a:fillRect/>
          </a:stretch>
        </p:blipFill>
        <p:spPr bwMode="auto">
          <a:xfrm>
            <a:off x="4714884" y="809596"/>
            <a:ext cx="17859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9" descr="C:\Users\Dr. P.Kalia\Desktop\Desk top saving 5.1.2016\Carrot, radish, cauli photos\Photos 2nd January,2015\DSCN6871.JPG"/>
          <p:cNvPicPr>
            <a:picLocks noChangeAspect="1" noChangeArrowheads="1"/>
          </p:cNvPicPr>
          <p:nvPr/>
        </p:nvPicPr>
        <p:blipFill>
          <a:blip r:embed="rId3"/>
          <a:srcRect l="15318" t="31065" r="18738" b="7228"/>
          <a:stretch>
            <a:fillRect/>
          </a:stretch>
        </p:blipFill>
        <p:spPr bwMode="auto">
          <a:xfrm rot="5400000">
            <a:off x="4248799" y="2847316"/>
            <a:ext cx="271811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10" descr="C:\Users\HARSHAWARDHAN\Desktop\melon dec 2014\net house melon\DSCN3027.JPG"/>
          <p:cNvPicPr>
            <a:picLocks noChangeAspect="1" noChangeArrowheads="1"/>
          </p:cNvPicPr>
          <p:nvPr/>
        </p:nvPicPr>
        <p:blipFill>
          <a:blip r:embed="rId4"/>
          <a:srcRect t="2686" r="4245" b="15933"/>
          <a:stretch>
            <a:fillRect/>
          </a:stretch>
        </p:blipFill>
        <p:spPr bwMode="auto">
          <a:xfrm rot="16200000">
            <a:off x="4385836" y="7067998"/>
            <a:ext cx="2643208" cy="184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57166" y="4892675"/>
            <a:ext cx="6342084" cy="51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4000" indent="-254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Cucumber : Pusa Seedless Cucumber-6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98438" y="23813"/>
            <a:ext cx="6500812" cy="51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4000" indent="-254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Musk melon : Pusa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Madhurima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2400" dirty="0">
              <a:solidFill>
                <a:srgbClr val="8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66" y="595313"/>
          <a:ext cx="4127522" cy="4122980"/>
        </p:xfrm>
        <a:graphic>
          <a:graphicData uri="http://schemas.openxmlformats.org/drawingml/2006/table">
            <a:tbl>
              <a:tblPr/>
              <a:tblGrid>
                <a:gridCol w="1270022"/>
                <a:gridCol w="142875"/>
                <a:gridCol w="2714625"/>
              </a:tblGrid>
              <a:tr h="503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dirty="0">
                          <a:latin typeface="+mn-lt"/>
                          <a:ea typeface="Times New Roman"/>
                          <a:cs typeface="Times New Roman"/>
                        </a:rPr>
                        <a:t>Year of </a:t>
                      </a:r>
                      <a:r>
                        <a:rPr lang="en-US" sz="1250" dirty="0" smtClean="0">
                          <a:latin typeface="+mn-lt"/>
                          <a:ea typeface="Times New Roman"/>
                          <a:cs typeface="Times New Roman"/>
                        </a:rPr>
                        <a:t>identification</a:t>
                      </a:r>
                      <a:endParaRPr lang="en-IN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2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2015-16</a:t>
                      </a:r>
                      <a:endParaRPr lang="en-IN" sz="125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dirty="0">
                          <a:latin typeface="+mn-lt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IN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This is a unique shaped muskmelon variety with high yield (22.45tonnes/ha) and increased shelf life.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Its fruit is ovate to </a:t>
                      </a:r>
                      <a:r>
                        <a:rPr lang="en-IN" sz="1250" kern="1200" dirty="0" err="1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obovate</a:t>
                      </a: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shape with average weight of 775 gram.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Fruits get ready for harvest in about 80 days.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The rind colour of fruit is creamish yellow with green sutures.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Fruit flesh is thick, green, juicy and crispy with medium musky flavour and high sweetness (TSS 12</a:t>
                      </a:r>
                      <a:r>
                        <a:rPr lang="en-IN" sz="1250" kern="1200" baseline="300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Brix).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Fruit surface is grooved with moderate netting and is </a:t>
                      </a:r>
                      <a:r>
                        <a:rPr lang="en-IN" sz="1250" kern="1200" dirty="0" err="1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slipable</a:t>
                      </a: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at maturity.</a:t>
                      </a:r>
                      <a:r>
                        <a:rPr lang="en-IN" sz="125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Fruits</a:t>
                      </a:r>
                      <a:r>
                        <a:rPr lang="en-IN" sz="125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attain nipple</a:t>
                      </a: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shape at peduncle end.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Its leaves are weakly lobed and shows </a:t>
                      </a:r>
                      <a:r>
                        <a:rPr lang="en-IN" sz="1250" kern="1200" dirty="0" err="1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andromonoecious</a:t>
                      </a: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sex expression. </a:t>
                      </a:r>
                      <a:endParaRPr lang="en-IN" sz="1250" b="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8603" y="5464175"/>
          <a:ext cx="4056084" cy="3943350"/>
        </p:xfrm>
        <a:graphic>
          <a:graphicData uri="http://schemas.openxmlformats.org/drawingml/2006/table">
            <a:tbl>
              <a:tblPr/>
              <a:tblGrid>
                <a:gridCol w="1198584"/>
                <a:gridCol w="142875"/>
                <a:gridCol w="2714625"/>
              </a:tblGrid>
              <a:tr h="1952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dirty="0">
                          <a:latin typeface="+mn-lt"/>
                          <a:ea typeface="Times New Roman"/>
                          <a:cs typeface="Times New Roman"/>
                        </a:rPr>
                        <a:t>Year of </a:t>
                      </a:r>
                      <a:r>
                        <a:rPr lang="en-US" sz="1250" dirty="0" smtClean="0">
                          <a:latin typeface="+mn-lt"/>
                          <a:ea typeface="Times New Roman"/>
                          <a:cs typeface="Times New Roman"/>
                        </a:rPr>
                        <a:t>identification</a:t>
                      </a:r>
                      <a:endParaRPr lang="en-IN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2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2015-16</a:t>
                      </a:r>
                      <a:endParaRPr lang="en-IN" sz="125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dirty="0">
                          <a:latin typeface="+mn-lt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IN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-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First extra early (40-45 days for first fruit harvest) improved variety of parthenocarpic gynoecious cucumber suitable for cultivation in protected condition. </a:t>
                      </a:r>
                    </a:p>
                    <a:p>
                      <a:pPr marL="88900" indent="-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Fruits are attractive, uniform, dark green, glossy, cylindrical, straight, slightly ribbed, non-hairy, non-warty, slightly striped at blossom end and has tender skin &amp; crispy flesh. </a:t>
                      </a:r>
                    </a:p>
                    <a:p>
                      <a:pPr marL="88900" indent="-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Average</a:t>
                      </a:r>
                      <a:r>
                        <a:rPr lang="en-IN" sz="1250" baseline="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fruit length, width &amp; weight are 14.24 cm, 3.45cm &amp; 105 g, respectively.</a:t>
                      </a: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88900" indent="-88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Average fruit yield is 126 t/ha (1260 kg/ 100 m</a:t>
                      </a:r>
                      <a:r>
                        <a:rPr lang="en-IN" sz="1250" baseline="300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 during winter season (off-season, November-March). 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52" name="Picture 11" descr="C:\Users\HARSHAWARDHAN\Desktop\melon photo\DSCN3789.JPG"/>
          <p:cNvPicPr>
            <a:picLocks noChangeAspect="1" noChangeArrowheads="1"/>
          </p:cNvPicPr>
          <p:nvPr/>
        </p:nvPicPr>
        <p:blipFill>
          <a:blip r:embed="rId2"/>
          <a:srcRect l="9746" r="4054"/>
          <a:stretch>
            <a:fillRect/>
          </a:stretch>
        </p:blipFill>
        <p:spPr bwMode="auto">
          <a:xfrm>
            <a:off x="4500563" y="1381125"/>
            <a:ext cx="2357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3" name="Picture 12"/>
          <p:cNvPicPr>
            <a:picLocks noChangeAspect="1" noChangeArrowheads="1"/>
          </p:cNvPicPr>
          <p:nvPr/>
        </p:nvPicPr>
        <p:blipFill>
          <a:blip r:embed="rId3"/>
          <a:srcRect l="13333" t="6667" r="18333" b="8888"/>
          <a:stretch>
            <a:fillRect/>
          </a:stretch>
        </p:blipFill>
        <p:spPr bwMode="auto">
          <a:xfrm>
            <a:off x="4500563" y="6392863"/>
            <a:ext cx="2357437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98438" y="23813"/>
            <a:ext cx="6500812" cy="51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4000" indent="-254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Long melon : Pusa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Utkarsh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98438" y="5091113"/>
            <a:ext cx="6500812" cy="51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4000" indent="-254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Round melon : Pusa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Raunak</a:t>
            </a:r>
            <a:endParaRPr lang="en-IN" sz="2400" dirty="0">
              <a:solidFill>
                <a:srgbClr val="8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603" y="5664200"/>
          <a:ext cx="4056084" cy="3932480"/>
        </p:xfrm>
        <a:graphic>
          <a:graphicData uri="http://schemas.openxmlformats.org/drawingml/2006/table">
            <a:tbl>
              <a:tblPr/>
              <a:tblGrid>
                <a:gridCol w="1198584"/>
                <a:gridCol w="142875"/>
                <a:gridCol w="2714625"/>
              </a:tblGrid>
              <a:tr h="503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dirty="0">
                          <a:latin typeface="+mn-lt"/>
                          <a:ea typeface="Times New Roman"/>
                          <a:cs typeface="Times New Roman"/>
                        </a:rPr>
                        <a:t>Year of </a:t>
                      </a:r>
                      <a:r>
                        <a:rPr lang="en-US" sz="1250" dirty="0" smtClean="0">
                          <a:latin typeface="+mn-lt"/>
                          <a:ea typeface="Times New Roman"/>
                          <a:cs typeface="Times New Roman"/>
                        </a:rPr>
                        <a:t>identification</a:t>
                      </a:r>
                      <a:endParaRPr lang="en-IN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2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2015-16</a:t>
                      </a:r>
                      <a:endParaRPr lang="en-IN" sz="125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dirty="0">
                          <a:latin typeface="+mn-lt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IN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First early maturing variety of round melon for spring summer season cultivation for North Indian plains.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Fruits become ready for first harvesting in 55-60 days after sowing.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It produces 8-10 fruits per vine.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Young fruits at marketable stage are attractive green,  shiny,  uniform, flattish round in shape, 5 cm in diameter.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Flesh is white, tender, less-seeded and has good cooking quality.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Each fruit is medium in size and weighs 60 g at marketable stage.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The seeds are black in colour with ridged border. </a:t>
                      </a:r>
                    </a:p>
                    <a:p>
                      <a:pPr marL="88900" marR="0" lvl="0" indent="-88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Average fruit yield 7.59 t/ha during spring summer season. </a:t>
                      </a:r>
                      <a:endParaRPr lang="en-IN" sz="1250" b="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8604" y="596900"/>
          <a:ext cx="4056084" cy="4381500"/>
        </p:xfrm>
        <a:graphic>
          <a:graphicData uri="http://schemas.openxmlformats.org/drawingml/2006/table">
            <a:tbl>
              <a:tblPr/>
              <a:tblGrid>
                <a:gridCol w="1198584"/>
                <a:gridCol w="142875"/>
                <a:gridCol w="2714625"/>
              </a:tblGrid>
              <a:tr h="18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dirty="0">
                          <a:latin typeface="+mn-lt"/>
                          <a:ea typeface="Times New Roman"/>
                          <a:cs typeface="Times New Roman"/>
                        </a:rPr>
                        <a:t>Year of </a:t>
                      </a:r>
                      <a:r>
                        <a:rPr lang="en-US" sz="1250" dirty="0" smtClean="0">
                          <a:latin typeface="+mn-lt"/>
                          <a:ea typeface="Times New Roman"/>
                          <a:cs typeface="Times New Roman"/>
                        </a:rPr>
                        <a:t>identification</a:t>
                      </a:r>
                      <a:endParaRPr lang="en-IN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2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2015-16</a:t>
                      </a:r>
                      <a:endParaRPr lang="en-IN" sz="125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dirty="0">
                          <a:latin typeface="+mn-lt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IN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-88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First early maturing variety of long melon for spring summer season cultivation under</a:t>
                      </a:r>
                      <a:r>
                        <a:rPr lang="en-IN" sz="1250" baseline="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North Indian plains. </a:t>
                      </a:r>
                    </a:p>
                    <a:p>
                      <a:pPr marL="88900" marR="0" indent="-88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Fruits sets ready for first harvest in 45-50 days after sowing in spring summer season. </a:t>
                      </a:r>
                    </a:p>
                    <a:p>
                      <a:pPr marL="88900" marR="0" indent="-88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Fruits are slightly curved, medium long (length 52 cm), thin (diameter 2.4 cm), light green, smooth non-prominent ridges, shiny with tender skin, crispy flesh, and free from bitterness. </a:t>
                      </a:r>
                    </a:p>
                    <a:p>
                      <a:pPr marL="88900" marR="0" indent="-88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Each fruit weighs 130-145g at marketable stage. </a:t>
                      </a:r>
                    </a:p>
                    <a:p>
                      <a:pPr marL="88900" marR="0" indent="-88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Seeds light tan in colour. </a:t>
                      </a:r>
                    </a:p>
                    <a:p>
                      <a:pPr marL="88900" marR="0" indent="-88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5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Average fruit yield 29.2 t/ha during spring summer season. 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76" name="Picture 12" descr="C:\Users\dell\Downloads\DRM-26 fruits -.JPG"/>
          <p:cNvPicPr>
            <a:picLocks noChangeAspect="1" noChangeArrowheads="1"/>
          </p:cNvPicPr>
          <p:nvPr/>
        </p:nvPicPr>
        <p:blipFill>
          <a:blip r:embed="rId2" cstate="print"/>
          <a:srcRect l="27438" t="1770" r="14375"/>
          <a:stretch>
            <a:fillRect/>
          </a:stretch>
        </p:blipFill>
        <p:spPr bwMode="auto">
          <a:xfrm>
            <a:off x="4572008" y="6524635"/>
            <a:ext cx="2214998" cy="214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34" descr="C:\Users\dell\Downloads\DLM-27 fruits.JPG"/>
          <p:cNvPicPr>
            <a:picLocks noChangeAspect="1" noChangeArrowheads="1"/>
          </p:cNvPicPr>
          <p:nvPr/>
        </p:nvPicPr>
        <p:blipFill>
          <a:blip r:embed="rId3" cstate="print"/>
          <a:srcRect l="34375" t="20370" r="26041" b="3703"/>
          <a:stretch>
            <a:fillRect/>
          </a:stretch>
        </p:blipFill>
        <p:spPr bwMode="auto">
          <a:xfrm>
            <a:off x="4572008" y="1238224"/>
            <a:ext cx="2119032" cy="22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928670" y="452406"/>
            <a:ext cx="5143536" cy="517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4000" indent="-254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Marigold: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Pusa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Bahar</a:t>
            </a:r>
            <a:endParaRPr lang="en-IN" sz="2400" dirty="0">
              <a:solidFill>
                <a:srgbClr val="8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28671" y="1079372"/>
          <a:ext cx="5143535" cy="3730752"/>
        </p:xfrm>
        <a:graphic>
          <a:graphicData uri="http://schemas.openxmlformats.org/drawingml/2006/table">
            <a:tbl>
              <a:tblPr/>
              <a:tblGrid>
                <a:gridCol w="1714512"/>
                <a:gridCol w="171450"/>
                <a:gridCol w="3257573"/>
              </a:tblGrid>
              <a:tr h="5154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Year of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identification</a:t>
                      </a:r>
                      <a:endParaRPr lang="en-IN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en-IN" sz="160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Characteristics</a:t>
                      </a:r>
                      <a:endParaRPr lang="en-IN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en-IN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It belongs to African marigold group which flowers in 90-100 days after sowing. Plants are vigorous having height of 75-85 cm. Flowers are  compact, flattened, attractive and large in size (8-9 cm) of yellow </a:t>
                      </a:r>
                      <a:r>
                        <a:rPr lang="en-US" sz="1600" kern="1200" dirty="0" err="1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colour</a:t>
                      </a:r>
                      <a:r>
                        <a:rPr lang="en-US" sz="16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, floriferous producing on an average 50-60 flowers  per plant, bloom during extreme winter i.e. in January to March profusely. It is suitable for bedding in gardens as well as other floral decorations.</a:t>
                      </a:r>
                      <a:endParaRPr lang="en-IN" sz="1600" kern="1200" dirty="0" smtClean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endParaRPr lang="en-IN" sz="1600" b="0" dirty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78" marR="47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Dr. A.K Singh\Desktop\Pusa Bahar.JPG"/>
          <p:cNvPicPr>
            <a:picLocks noChangeAspect="1" noChangeArrowheads="1"/>
          </p:cNvPicPr>
          <p:nvPr/>
        </p:nvPicPr>
        <p:blipFill>
          <a:blip r:embed="rId2" cstate="print"/>
          <a:srcRect l="23367" t="4755" r="12904" b="2617"/>
          <a:stretch>
            <a:fillRect/>
          </a:stretch>
        </p:blipFill>
        <p:spPr bwMode="auto">
          <a:xfrm>
            <a:off x="928670" y="4810124"/>
            <a:ext cx="5143536" cy="495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1422</Words>
  <Application>Microsoft Office PowerPoint</Application>
  <PresentationFormat>A4 Paper (210x297 mm)</PresentationFormat>
  <Paragraphs>223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maize</dc:creator>
  <cp:lastModifiedBy>hp</cp:lastModifiedBy>
  <cp:revision>111</cp:revision>
  <dcterms:created xsi:type="dcterms:W3CDTF">2014-02-10T04:20:53Z</dcterms:created>
  <dcterms:modified xsi:type="dcterms:W3CDTF">2016-02-05T12:10:49Z</dcterms:modified>
</cp:coreProperties>
</file>